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56" r:id="rId3"/>
    <p:sldId id="257" r:id="rId4"/>
    <p:sldId id="264" r:id="rId5"/>
    <p:sldId id="258" r:id="rId6"/>
    <p:sldId id="265" r:id="rId7"/>
    <p:sldId id="259" r:id="rId8"/>
    <p:sldId id="260" r:id="rId9"/>
    <p:sldId id="261" r:id="rId10"/>
    <p:sldId id="262"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29" autoAdjust="0"/>
    <p:restoredTop sz="94660"/>
  </p:normalViewPr>
  <p:slideViewPr>
    <p:cSldViewPr snapToGrid="0">
      <p:cViewPr varScale="1">
        <p:scale>
          <a:sx n="73" d="100"/>
          <a:sy n="73" d="100"/>
        </p:scale>
        <p:origin x="-582"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80992D03-0A1D-4CAF-93D2-BCE3982B2D5A}"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B33FAD9-6C9E-49C2-AD3A-F028E00F573A}" type="slidenum">
              <a:rPr lang="en-IN" smtClean="0"/>
              <a:pPr/>
              <a:t>‹#›</a:t>
            </a:fld>
            <a:endParaRPr lang="en-IN"/>
          </a:p>
        </p:txBody>
      </p:sp>
    </p:spTree>
    <p:extLst>
      <p:ext uri="{BB962C8B-B14F-4D97-AF65-F5344CB8AC3E}">
        <p14:creationId xmlns:p14="http://schemas.microsoft.com/office/powerpoint/2010/main" xmlns="" val="61135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0992D03-0A1D-4CAF-93D2-BCE3982B2D5A}"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B33FAD9-6C9E-49C2-AD3A-F028E00F573A}" type="slidenum">
              <a:rPr lang="en-IN" smtClean="0"/>
              <a:pPr/>
              <a:t>‹#›</a:t>
            </a:fld>
            <a:endParaRPr lang="en-IN"/>
          </a:p>
        </p:txBody>
      </p:sp>
    </p:spTree>
    <p:extLst>
      <p:ext uri="{BB962C8B-B14F-4D97-AF65-F5344CB8AC3E}">
        <p14:creationId xmlns:p14="http://schemas.microsoft.com/office/powerpoint/2010/main" xmlns="" val="5425415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0992D03-0A1D-4CAF-93D2-BCE3982B2D5A}"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B33FAD9-6C9E-49C2-AD3A-F028E00F573A}" type="slidenum">
              <a:rPr lang="en-IN" smtClean="0"/>
              <a:pPr/>
              <a:t>‹#›</a:t>
            </a:fld>
            <a:endParaRPr lang="en-IN"/>
          </a:p>
        </p:txBody>
      </p:sp>
    </p:spTree>
    <p:extLst>
      <p:ext uri="{BB962C8B-B14F-4D97-AF65-F5344CB8AC3E}">
        <p14:creationId xmlns:p14="http://schemas.microsoft.com/office/powerpoint/2010/main" xmlns="" val="10022684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80992D03-0A1D-4CAF-93D2-BCE3982B2D5A}" type="datetimeFigureOut">
              <a:rPr lang="en-IN" smtClean="0"/>
              <a:pPr/>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B33FAD9-6C9E-49C2-AD3A-F028E00F573A}" type="slidenum">
              <a:rPr lang="en-IN" smtClean="0"/>
              <a:pPr/>
              <a:t>‹#›</a:t>
            </a:fld>
            <a:endParaRPr lang="en-IN"/>
          </a:p>
        </p:txBody>
      </p:sp>
    </p:spTree>
    <p:extLst>
      <p:ext uri="{BB962C8B-B14F-4D97-AF65-F5344CB8AC3E}">
        <p14:creationId xmlns:p14="http://schemas.microsoft.com/office/powerpoint/2010/main" xmlns="" val="15067483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80992D03-0A1D-4CAF-93D2-BCE3982B2D5A}" type="datetimeFigureOut">
              <a:rPr lang="en-IN" smtClean="0"/>
              <a:pPr/>
              <a:t>25-07-2022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B33FAD9-6C9E-49C2-AD3A-F028E00F573A}" type="slidenum">
              <a:rPr lang="en-IN" smtClean="0"/>
              <a:pPr/>
              <a:t>‹#›</a:t>
            </a:fld>
            <a:endParaRPr lang="en-IN"/>
          </a:p>
        </p:txBody>
      </p:sp>
    </p:spTree>
    <p:extLst>
      <p:ext uri="{BB962C8B-B14F-4D97-AF65-F5344CB8AC3E}">
        <p14:creationId xmlns:p14="http://schemas.microsoft.com/office/powerpoint/2010/main" xmlns="" val="195320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80992D03-0A1D-4CAF-93D2-BCE3982B2D5A}" type="datetimeFigureOut">
              <a:rPr lang="en-IN" smtClean="0"/>
              <a:pPr/>
              <a:t>25-07-2022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B33FAD9-6C9E-49C2-AD3A-F028E00F573A}" type="slidenum">
              <a:rPr lang="en-IN" smtClean="0"/>
              <a:pPr/>
              <a:t>‹#›</a:t>
            </a:fld>
            <a:endParaRPr lang="en-IN"/>
          </a:p>
        </p:txBody>
      </p:sp>
    </p:spTree>
    <p:extLst>
      <p:ext uri="{BB962C8B-B14F-4D97-AF65-F5344CB8AC3E}">
        <p14:creationId xmlns:p14="http://schemas.microsoft.com/office/powerpoint/2010/main" xmlns="" val="760147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992D03-0A1D-4CAF-93D2-BCE3982B2D5A}" type="datetimeFigureOut">
              <a:rPr lang="en-IN" smtClean="0"/>
              <a:pPr/>
              <a:t>25-07-2022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6B33FAD9-6C9E-49C2-AD3A-F028E00F573A}" type="slidenum">
              <a:rPr lang="en-IN" smtClean="0"/>
              <a:pPr/>
              <a:t>‹#›</a:t>
            </a:fld>
            <a:endParaRPr lang="en-IN"/>
          </a:p>
        </p:txBody>
      </p:sp>
    </p:spTree>
    <p:extLst>
      <p:ext uri="{BB962C8B-B14F-4D97-AF65-F5344CB8AC3E}">
        <p14:creationId xmlns:p14="http://schemas.microsoft.com/office/powerpoint/2010/main" xmlns="" val="258865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0992D03-0A1D-4CAF-93D2-BCE3982B2D5A}" type="datetimeFigureOut">
              <a:rPr lang="en-IN" smtClean="0"/>
              <a:pPr/>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B33FAD9-6C9E-49C2-AD3A-F028E00F573A}" type="slidenum">
              <a:rPr lang="en-IN" smtClean="0"/>
              <a:pPr/>
              <a:t>‹#›</a:t>
            </a:fld>
            <a:endParaRPr lang="en-IN"/>
          </a:p>
        </p:txBody>
      </p:sp>
    </p:spTree>
    <p:extLst>
      <p:ext uri="{BB962C8B-B14F-4D97-AF65-F5344CB8AC3E}">
        <p14:creationId xmlns:p14="http://schemas.microsoft.com/office/powerpoint/2010/main" xmlns="" val="2776739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0992D03-0A1D-4CAF-93D2-BCE3982B2D5A}" type="datetimeFigureOut">
              <a:rPr lang="en-IN" smtClean="0"/>
              <a:pPr/>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B33FAD9-6C9E-49C2-AD3A-F028E00F573A}" type="slidenum">
              <a:rPr lang="en-IN" smtClean="0"/>
              <a:pPr/>
              <a:t>‹#›</a:t>
            </a:fld>
            <a:endParaRPr lang="en-IN"/>
          </a:p>
        </p:txBody>
      </p:sp>
    </p:spTree>
    <p:extLst>
      <p:ext uri="{BB962C8B-B14F-4D97-AF65-F5344CB8AC3E}">
        <p14:creationId xmlns:p14="http://schemas.microsoft.com/office/powerpoint/2010/main" xmlns="" val="1730725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0992D03-0A1D-4CAF-93D2-BCE3982B2D5A}"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B33FAD9-6C9E-49C2-AD3A-F028E00F573A}" type="slidenum">
              <a:rPr lang="en-IN" smtClean="0"/>
              <a:pPr/>
              <a:t>‹#›</a:t>
            </a:fld>
            <a:endParaRPr lang="en-IN"/>
          </a:p>
        </p:txBody>
      </p:sp>
    </p:spTree>
    <p:extLst>
      <p:ext uri="{BB962C8B-B14F-4D97-AF65-F5344CB8AC3E}">
        <p14:creationId xmlns:p14="http://schemas.microsoft.com/office/powerpoint/2010/main" xmlns="" val="1388373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0992D03-0A1D-4CAF-93D2-BCE3982B2D5A}"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B33FAD9-6C9E-49C2-AD3A-F028E00F573A}" type="slidenum">
              <a:rPr lang="en-IN" smtClean="0"/>
              <a:pPr/>
              <a:t>‹#›</a:t>
            </a:fld>
            <a:endParaRPr lang="en-IN"/>
          </a:p>
        </p:txBody>
      </p:sp>
    </p:spTree>
    <p:extLst>
      <p:ext uri="{BB962C8B-B14F-4D97-AF65-F5344CB8AC3E}">
        <p14:creationId xmlns:p14="http://schemas.microsoft.com/office/powerpoint/2010/main" xmlns="" val="9248548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992D03-0A1D-4CAF-93D2-BCE3982B2D5A}" type="datetimeFigureOut">
              <a:rPr lang="en-IN" smtClean="0"/>
              <a:pPr/>
              <a:t>25-07-2022</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33FAD9-6C9E-49C2-AD3A-F028E00F573A}" type="slidenum">
              <a:rPr lang="en-IN" smtClean="0"/>
              <a:pPr/>
              <a:t>‹#›</a:t>
            </a:fld>
            <a:endParaRPr lang="en-IN"/>
          </a:p>
        </p:txBody>
      </p:sp>
    </p:spTree>
    <p:extLst>
      <p:ext uri="{BB962C8B-B14F-4D97-AF65-F5344CB8AC3E}">
        <p14:creationId xmlns:p14="http://schemas.microsoft.com/office/powerpoint/2010/main" xmlns="" val="31779900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COMPUTER FUNDAMENTALS</a:t>
            </a:r>
            <a:endParaRPr lang="en-US" dirty="0"/>
          </a:p>
        </p:txBody>
      </p:sp>
      <p:sp>
        <p:nvSpPr>
          <p:cNvPr id="3" name="Subtitle 2"/>
          <p:cNvSpPr>
            <a:spLocks noGrp="1"/>
          </p:cNvSpPr>
          <p:nvPr>
            <p:ph type="subTitle" idx="1"/>
          </p:nvPr>
        </p:nvSpPr>
        <p:spPr/>
        <p:txBody>
          <a:bodyPr/>
          <a:lstStyle/>
          <a:p>
            <a:endParaRPr lang="en-US" dirty="0" smtClean="0"/>
          </a:p>
          <a:p>
            <a:r>
              <a:rPr lang="en-US" dirty="0" smtClean="0"/>
              <a:t>GENERATIONS OF COMPUTER</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587022"/>
            <a:ext cx="9144000" cy="902230"/>
          </a:xfrm>
        </p:spPr>
        <p:txBody>
          <a:bodyPr>
            <a:normAutofit fontScale="90000"/>
          </a:bodyPr>
          <a:lstStyle/>
          <a:p>
            <a:r>
              <a:rPr lang="en-IN" dirty="0" smtClean="0"/>
              <a:t>Generations Of Computer</a:t>
            </a:r>
            <a:endParaRPr lang="en-IN" dirty="0"/>
          </a:p>
        </p:txBody>
      </p:sp>
      <p:sp>
        <p:nvSpPr>
          <p:cNvPr id="3" name="Subtitle 2"/>
          <p:cNvSpPr>
            <a:spLocks noGrp="1"/>
          </p:cNvSpPr>
          <p:nvPr>
            <p:ph type="subTitle" idx="1"/>
          </p:nvPr>
        </p:nvSpPr>
        <p:spPr>
          <a:xfrm>
            <a:off x="1298223" y="1783645"/>
            <a:ext cx="4041422" cy="2743200"/>
          </a:xfrm>
        </p:spPr>
        <p:txBody>
          <a:bodyPr>
            <a:normAutofit/>
          </a:bodyPr>
          <a:lstStyle/>
          <a:p>
            <a:pPr marL="342900" indent="-342900">
              <a:buFont typeface="Wingdings" panose="05000000000000000000" pitchFamily="2" charset="2"/>
              <a:buChar char="ü"/>
            </a:pPr>
            <a:r>
              <a:rPr lang="en-IN" dirty="0" smtClean="0"/>
              <a:t>First Generation</a:t>
            </a:r>
          </a:p>
          <a:p>
            <a:pPr marL="342900" indent="-342900">
              <a:buFont typeface="Wingdings" panose="05000000000000000000" pitchFamily="2" charset="2"/>
              <a:buChar char="ü"/>
            </a:pPr>
            <a:r>
              <a:rPr lang="en-IN" dirty="0" smtClean="0"/>
              <a:t>Second Generation</a:t>
            </a:r>
          </a:p>
          <a:p>
            <a:pPr marL="342900" indent="-342900">
              <a:buFont typeface="Wingdings" panose="05000000000000000000" pitchFamily="2" charset="2"/>
              <a:buChar char="ü"/>
            </a:pPr>
            <a:r>
              <a:rPr lang="en-IN" dirty="0" smtClean="0"/>
              <a:t>Third Generation</a:t>
            </a:r>
          </a:p>
          <a:p>
            <a:pPr marL="342900" indent="-342900">
              <a:buFont typeface="Wingdings" panose="05000000000000000000" pitchFamily="2" charset="2"/>
              <a:buChar char="ü"/>
            </a:pPr>
            <a:r>
              <a:rPr lang="en-IN" dirty="0" smtClean="0"/>
              <a:t>Fourth Generation</a:t>
            </a:r>
          </a:p>
          <a:p>
            <a:pPr marL="342900" indent="-342900">
              <a:buFont typeface="Wingdings" panose="05000000000000000000" pitchFamily="2" charset="2"/>
              <a:buChar char="ü"/>
            </a:pPr>
            <a:r>
              <a:rPr lang="en-IN" dirty="0" smtClean="0"/>
              <a:t>Fifth Generation</a:t>
            </a:r>
          </a:p>
          <a:p>
            <a:pPr marL="342900" indent="-342900">
              <a:buFont typeface="Wingdings" panose="05000000000000000000" pitchFamily="2" charset="2"/>
              <a:buChar char="ü"/>
            </a:pPr>
            <a:endParaRPr lang="en-IN" dirty="0"/>
          </a:p>
        </p:txBody>
      </p:sp>
      <p:pic>
        <p:nvPicPr>
          <p:cNvPr id="4" name="Picture 3"/>
          <p:cNvPicPr>
            <a:picLocks noChangeAspect="1"/>
          </p:cNvPicPr>
          <p:nvPr/>
        </p:nvPicPr>
        <p:blipFill>
          <a:blip r:embed="rId2"/>
          <a:stretch>
            <a:fillRect/>
          </a:stretch>
        </p:blipFill>
        <p:spPr>
          <a:xfrm>
            <a:off x="6815746" y="1582799"/>
            <a:ext cx="5170311" cy="3730074"/>
          </a:xfrm>
          <a:prstGeom prst="rect">
            <a:avLst/>
          </a:prstGeom>
        </p:spPr>
      </p:pic>
      <p:pic>
        <p:nvPicPr>
          <p:cNvPr id="5" name="Picture 4"/>
          <p:cNvPicPr>
            <a:picLocks noChangeAspect="1"/>
          </p:cNvPicPr>
          <p:nvPr/>
        </p:nvPicPr>
        <p:blipFill>
          <a:blip r:embed="rId3"/>
          <a:stretch>
            <a:fillRect/>
          </a:stretch>
        </p:blipFill>
        <p:spPr>
          <a:xfrm>
            <a:off x="1460459" y="4206204"/>
            <a:ext cx="4617155" cy="2372960"/>
          </a:xfrm>
          <a:prstGeom prst="rect">
            <a:avLst/>
          </a:prstGeom>
        </p:spPr>
      </p:pic>
    </p:spTree>
    <p:extLst>
      <p:ext uri="{BB962C8B-B14F-4D97-AF65-F5344CB8AC3E}">
        <p14:creationId xmlns:p14="http://schemas.microsoft.com/office/powerpoint/2010/main" xmlns="" val="7140729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10693480" cy="947385"/>
          </a:xfrm>
        </p:spPr>
        <p:txBody>
          <a:bodyPr/>
          <a:lstStyle/>
          <a:p>
            <a:pPr algn="l"/>
            <a:r>
              <a:rPr lang="en-IN" dirty="0" smtClean="0"/>
              <a:t>First Generation(1940-1956)</a:t>
            </a:r>
            <a:endParaRPr lang="en-IN" dirty="0"/>
          </a:p>
        </p:txBody>
      </p:sp>
      <p:sp>
        <p:nvSpPr>
          <p:cNvPr id="3" name="Subtitle 2"/>
          <p:cNvSpPr>
            <a:spLocks noGrp="1"/>
          </p:cNvSpPr>
          <p:nvPr>
            <p:ph type="subTitle" idx="1"/>
          </p:nvPr>
        </p:nvSpPr>
        <p:spPr>
          <a:xfrm>
            <a:off x="-1" y="917141"/>
            <a:ext cx="9470571" cy="3889990"/>
          </a:xfrm>
        </p:spPr>
        <p:txBody>
          <a:bodyPr>
            <a:normAutofit/>
          </a:bodyPr>
          <a:lstStyle/>
          <a:p>
            <a:endParaRPr lang="en-US" dirty="0" smtClean="0"/>
          </a:p>
          <a:p>
            <a:endParaRPr lang="en-US" dirty="0" smtClean="0"/>
          </a:p>
          <a:p>
            <a:r>
              <a:rPr lang="en-US" dirty="0" smtClean="0"/>
              <a:t>The </a:t>
            </a:r>
            <a:r>
              <a:rPr lang="en-US" dirty="0"/>
              <a:t>first computer systems used vacuum tubes for circuitry and magnetic </a:t>
            </a:r>
            <a:r>
              <a:rPr lang="en-US" dirty="0" smtClean="0"/>
              <a:t>drums</a:t>
            </a:r>
            <a:r>
              <a:rPr lang="en-US" dirty="0"/>
              <a:t> </a:t>
            </a:r>
            <a:r>
              <a:rPr lang="en-US" dirty="0" smtClean="0"/>
              <a:t>for </a:t>
            </a:r>
            <a:r>
              <a:rPr lang="en-US" dirty="0"/>
              <a:t>main </a:t>
            </a:r>
            <a:r>
              <a:rPr lang="en-US" dirty="0" smtClean="0"/>
              <a:t>memory</a:t>
            </a:r>
            <a:r>
              <a:rPr lang="en-US" dirty="0" smtClean="0"/>
              <a:t> </a:t>
            </a:r>
            <a:r>
              <a:rPr lang="en-US" dirty="0" smtClean="0"/>
              <a:t>, </a:t>
            </a:r>
            <a:r>
              <a:rPr lang="en-US" dirty="0"/>
              <a:t>and they were often enormous, taking up entire rooms. These computers were very expensive to operate, and in addition to using a great deal of electricity, the first computers generated a lot of heat, which was often the cause of malfunctions. The maximum internal storage capacity was 20,000 characters. </a:t>
            </a:r>
          </a:p>
          <a:p>
            <a:endParaRPr lang="en-IN" dirty="0"/>
          </a:p>
        </p:txBody>
      </p:sp>
      <p:pic>
        <p:nvPicPr>
          <p:cNvPr id="5" name="Picture 4"/>
          <p:cNvPicPr>
            <a:picLocks noChangeAspect="1"/>
          </p:cNvPicPr>
          <p:nvPr/>
        </p:nvPicPr>
        <p:blipFill>
          <a:blip r:embed="rId2"/>
          <a:stretch>
            <a:fillRect/>
          </a:stretch>
        </p:blipFill>
        <p:spPr>
          <a:xfrm>
            <a:off x="8850489" y="5038725"/>
            <a:ext cx="3341511" cy="1819275"/>
          </a:xfrm>
          <a:prstGeom prst="rect">
            <a:avLst/>
          </a:prstGeom>
        </p:spPr>
      </p:pic>
      <p:pic>
        <p:nvPicPr>
          <p:cNvPr id="6" name="Picture 5"/>
          <p:cNvPicPr>
            <a:picLocks noChangeAspect="1"/>
          </p:cNvPicPr>
          <p:nvPr/>
        </p:nvPicPr>
        <p:blipFill>
          <a:blip r:embed="rId3"/>
          <a:stretch>
            <a:fillRect/>
          </a:stretch>
        </p:blipFill>
        <p:spPr>
          <a:xfrm>
            <a:off x="9572625" y="0"/>
            <a:ext cx="2619375" cy="1743075"/>
          </a:xfrm>
          <a:prstGeom prst="rect">
            <a:avLst/>
          </a:prstGeom>
        </p:spPr>
      </p:pic>
    </p:spTree>
    <p:extLst>
      <p:ext uri="{BB962C8B-B14F-4D97-AF65-F5344CB8AC3E}">
        <p14:creationId xmlns:p14="http://schemas.microsoft.com/office/powerpoint/2010/main" xmlns="" val="25804909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582341"/>
            <a:ext cx="12192000" cy="3108543"/>
          </a:xfrm>
          <a:prstGeom prst="rect">
            <a:avLst/>
          </a:prstGeom>
        </p:spPr>
        <p:txBody>
          <a:bodyPr wrap="square">
            <a:spAutoFit/>
          </a:bodyPr>
          <a:lstStyle/>
          <a:p>
            <a:r>
              <a:rPr lang="en-US" sz="3600" b="1" u="sng" dirty="0" smtClean="0"/>
              <a:t>First-generation</a:t>
            </a:r>
            <a:r>
              <a:rPr lang="en-US" sz="2000" dirty="0" smtClean="0"/>
              <a:t> computers relied on machine language , the lowest-level programming language understood by computers, to perform operations, and they could only solve one problem at a time. It would take operators days or even weeks to set up a new problem. Input was based on punched cards and paper tape, and output was displayed on printouts</a:t>
            </a:r>
            <a:r>
              <a:rPr lang="en-US" sz="2000" dirty="0" smtClean="0"/>
              <a:t>.</a:t>
            </a:r>
          </a:p>
          <a:p>
            <a:endParaRPr lang="en-US" sz="2000" dirty="0" smtClean="0"/>
          </a:p>
          <a:p>
            <a:r>
              <a:rPr lang="en-US" sz="2000" dirty="0" smtClean="0"/>
              <a:t>It was in this generation that the Von Neumann architecture was introduced, which displays the design architecture of an electronic digital computer. Later, the UNIVAC and ENIAC computers, invented by J. Presper Eckert, became examples of first-generation computer technology. The UNIVAC was the first commercial computer delivered to a business client, the U.S. Census Bureau in 1951.</a:t>
            </a:r>
            <a:endParaRPr lang="en-US" sz="2000" dirty="0"/>
          </a:p>
        </p:txBody>
      </p:sp>
      <p:pic>
        <p:nvPicPr>
          <p:cNvPr id="4" name="Picture 3"/>
          <p:cNvPicPr>
            <a:picLocks noChangeAspect="1"/>
          </p:cNvPicPr>
          <p:nvPr/>
        </p:nvPicPr>
        <p:blipFill>
          <a:blip r:embed="rId2"/>
          <a:stretch>
            <a:fillRect/>
          </a:stretch>
        </p:blipFill>
        <p:spPr>
          <a:xfrm>
            <a:off x="3993469" y="4748348"/>
            <a:ext cx="3035477" cy="1524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56754"/>
            <a:ext cx="9235440" cy="663142"/>
          </a:xfrm>
        </p:spPr>
        <p:txBody>
          <a:bodyPr>
            <a:normAutofit fontScale="90000"/>
          </a:bodyPr>
          <a:lstStyle/>
          <a:p>
            <a:pPr algn="l"/>
            <a:r>
              <a:rPr lang="en-IN" dirty="0" smtClean="0"/>
              <a:t>Second Generation(1956-1963)</a:t>
            </a:r>
            <a:endParaRPr lang="en-IN" dirty="0"/>
          </a:p>
        </p:txBody>
      </p:sp>
      <p:sp>
        <p:nvSpPr>
          <p:cNvPr id="3" name="Subtitle 2"/>
          <p:cNvSpPr>
            <a:spLocks noGrp="1"/>
          </p:cNvSpPr>
          <p:nvPr>
            <p:ph type="subTitle" idx="1"/>
          </p:nvPr>
        </p:nvSpPr>
        <p:spPr>
          <a:xfrm>
            <a:off x="0" y="712490"/>
            <a:ext cx="9144000" cy="3474156"/>
          </a:xfrm>
        </p:spPr>
        <p:txBody>
          <a:bodyPr>
            <a:normAutofit/>
          </a:bodyPr>
          <a:lstStyle/>
          <a:p>
            <a:r>
              <a:rPr lang="en-US" dirty="0"/>
              <a:t>The world would see transistors replace vacuum tubes in the second generation of computers. The transistor was invented at Bell Labs in 1947 but did not see widespread use in computers until the late 1950s. This generation of computers also included hardware advances like magnetic core memory, magnetic tape, and the magnetic disk.</a:t>
            </a:r>
          </a:p>
          <a:p>
            <a:endParaRPr lang="en-IN" dirty="0"/>
          </a:p>
        </p:txBody>
      </p:sp>
      <p:pic>
        <p:nvPicPr>
          <p:cNvPr id="5" name="Picture 4"/>
          <p:cNvPicPr>
            <a:picLocks noChangeAspect="1"/>
          </p:cNvPicPr>
          <p:nvPr/>
        </p:nvPicPr>
        <p:blipFill>
          <a:blip r:embed="rId2"/>
          <a:stretch>
            <a:fillRect/>
          </a:stretch>
        </p:blipFill>
        <p:spPr>
          <a:xfrm>
            <a:off x="9353812" y="188613"/>
            <a:ext cx="2350508" cy="1710707"/>
          </a:xfrm>
          <a:prstGeom prst="rect">
            <a:avLst/>
          </a:prstGeom>
        </p:spPr>
      </p:pic>
      <p:pic>
        <p:nvPicPr>
          <p:cNvPr id="6" name="Picture 5"/>
          <p:cNvPicPr>
            <a:picLocks noChangeAspect="1"/>
          </p:cNvPicPr>
          <p:nvPr/>
        </p:nvPicPr>
        <p:blipFill>
          <a:blip r:embed="rId3"/>
          <a:stretch>
            <a:fillRect/>
          </a:stretch>
        </p:blipFill>
        <p:spPr>
          <a:xfrm>
            <a:off x="9200319" y="5048250"/>
            <a:ext cx="2524125" cy="1809750"/>
          </a:xfrm>
          <a:prstGeom prst="rect">
            <a:avLst/>
          </a:prstGeom>
        </p:spPr>
      </p:pic>
    </p:spTree>
    <p:extLst>
      <p:ext uri="{BB962C8B-B14F-4D97-AF65-F5344CB8AC3E}">
        <p14:creationId xmlns:p14="http://schemas.microsoft.com/office/powerpoint/2010/main" xmlns="" val="18183454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274838"/>
            <a:ext cx="12192000" cy="2677656"/>
          </a:xfrm>
          <a:prstGeom prst="rect">
            <a:avLst/>
          </a:prstGeom>
        </p:spPr>
        <p:txBody>
          <a:bodyPr wrap="square">
            <a:spAutoFit/>
          </a:bodyPr>
          <a:lstStyle/>
          <a:p>
            <a:r>
              <a:rPr lang="en-US" sz="2800" dirty="0" smtClean="0"/>
              <a:t>The transistor was far superior to the vacuum tube, allowing computers to become smaller, faster, cheaper, more energy-efficient, and more reliable than their first-generation predecessors. Though the transistor still generated a great deal of heat that subjected the computer to damage, it was a vast improvement over the vacuum tube. A second-generation computer still relied on punched cards for input and printouts for output.</a:t>
            </a:r>
            <a:endParaRPr lang="en-US" sz="2800" dirty="0"/>
          </a:p>
        </p:txBody>
      </p:sp>
      <p:sp>
        <p:nvSpPr>
          <p:cNvPr id="3" name="Rectangle 2"/>
          <p:cNvSpPr/>
          <p:nvPr/>
        </p:nvSpPr>
        <p:spPr>
          <a:xfrm>
            <a:off x="0" y="1807420"/>
            <a:ext cx="6884126" cy="646331"/>
          </a:xfrm>
          <a:prstGeom prst="rect">
            <a:avLst/>
          </a:prstGeom>
        </p:spPr>
        <p:txBody>
          <a:bodyPr wrap="square">
            <a:spAutoFit/>
          </a:bodyPr>
          <a:lstStyle/>
          <a:p>
            <a:r>
              <a:rPr lang="en-IN" sz="3600" b="1" dirty="0" smtClean="0"/>
              <a:t> In Second </a:t>
            </a:r>
            <a:r>
              <a:rPr lang="en-IN" sz="3600" b="1" dirty="0" smtClean="0"/>
              <a:t>Generation</a:t>
            </a:r>
            <a:endParaRPr lang="en-US" sz="3600" b="1" dirty="0"/>
          </a:p>
        </p:txBody>
      </p:sp>
      <p:pic>
        <p:nvPicPr>
          <p:cNvPr id="4" name="Picture 3"/>
          <p:cNvPicPr>
            <a:picLocks noChangeAspect="1"/>
          </p:cNvPicPr>
          <p:nvPr/>
        </p:nvPicPr>
        <p:blipFill>
          <a:blip r:embed="rId2"/>
          <a:stretch>
            <a:fillRect/>
          </a:stretch>
        </p:blipFill>
        <p:spPr>
          <a:xfrm>
            <a:off x="8007530" y="313508"/>
            <a:ext cx="3691467" cy="191452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10374488" cy="969963"/>
          </a:xfrm>
        </p:spPr>
        <p:txBody>
          <a:bodyPr/>
          <a:lstStyle/>
          <a:p>
            <a:pPr algn="l"/>
            <a:r>
              <a:rPr lang="en-IN" dirty="0" smtClean="0"/>
              <a:t>Third Generation(1964-1971)</a:t>
            </a:r>
            <a:endParaRPr lang="en-IN" dirty="0"/>
          </a:p>
        </p:txBody>
      </p:sp>
      <p:sp>
        <p:nvSpPr>
          <p:cNvPr id="3" name="Subtitle 2"/>
          <p:cNvSpPr>
            <a:spLocks noGrp="1"/>
          </p:cNvSpPr>
          <p:nvPr>
            <p:ph type="subTitle" idx="1"/>
          </p:nvPr>
        </p:nvSpPr>
        <p:spPr>
          <a:xfrm>
            <a:off x="0" y="810381"/>
            <a:ext cx="8412480" cy="4689082"/>
          </a:xfrm>
        </p:spPr>
        <p:txBody>
          <a:bodyPr>
            <a:normAutofit/>
          </a:bodyPr>
          <a:lstStyle/>
          <a:p>
            <a:r>
              <a:rPr lang="en-US" dirty="0"/>
              <a:t>The development of the integrated circuit was the hallmark of the third generation of computers. Transistors were miniaturized and placed on silicon chips, called semiconductors, which drastically increased the speed and efficiency of computers.</a:t>
            </a:r>
          </a:p>
          <a:p>
            <a:r>
              <a:rPr lang="en-US" dirty="0"/>
              <a:t>Instead of punched cards and printouts, users would interact with a third-generation computer through </a:t>
            </a:r>
            <a:r>
              <a:rPr lang="en-US" dirty="0" smtClean="0"/>
              <a:t>keyboards, monitors,</a:t>
            </a:r>
            <a:r>
              <a:rPr lang="en-US" dirty="0"/>
              <a:t> and interfaces with an operating system, which allowed the device to run many different applications at one time with a central program that monitored the memory. Computers, for the first time, became accessible to a mass audience because they were smaller and cheaper than their predecessors.</a:t>
            </a:r>
          </a:p>
          <a:p>
            <a:endParaRPr lang="en-IN" dirty="0"/>
          </a:p>
        </p:txBody>
      </p:sp>
      <p:pic>
        <p:nvPicPr>
          <p:cNvPr id="4" name="Picture 3"/>
          <p:cNvPicPr>
            <a:picLocks noChangeAspect="1"/>
          </p:cNvPicPr>
          <p:nvPr/>
        </p:nvPicPr>
        <p:blipFill>
          <a:blip r:embed="rId2"/>
          <a:stretch>
            <a:fillRect/>
          </a:stretch>
        </p:blipFill>
        <p:spPr>
          <a:xfrm>
            <a:off x="10020300" y="0"/>
            <a:ext cx="2171700" cy="2105025"/>
          </a:xfrm>
          <a:prstGeom prst="rect">
            <a:avLst/>
          </a:prstGeom>
        </p:spPr>
      </p:pic>
      <p:pic>
        <p:nvPicPr>
          <p:cNvPr id="5" name="Picture 4"/>
          <p:cNvPicPr>
            <a:picLocks noChangeAspect="1"/>
          </p:cNvPicPr>
          <p:nvPr/>
        </p:nvPicPr>
        <p:blipFill>
          <a:blip r:embed="rId3"/>
          <a:stretch>
            <a:fillRect/>
          </a:stretch>
        </p:blipFill>
        <p:spPr>
          <a:xfrm>
            <a:off x="9648825" y="5057775"/>
            <a:ext cx="2543175" cy="1800225"/>
          </a:xfrm>
          <a:prstGeom prst="rect">
            <a:avLst/>
          </a:prstGeom>
        </p:spPr>
      </p:pic>
      <p:pic>
        <p:nvPicPr>
          <p:cNvPr id="6" name="Picture 5"/>
          <p:cNvPicPr>
            <a:picLocks noChangeAspect="1"/>
          </p:cNvPicPr>
          <p:nvPr/>
        </p:nvPicPr>
        <p:blipFill>
          <a:blip r:embed="rId4"/>
          <a:stretch>
            <a:fillRect/>
          </a:stretch>
        </p:blipFill>
        <p:spPr>
          <a:xfrm>
            <a:off x="1058328" y="5147117"/>
            <a:ext cx="2143125" cy="1371248"/>
          </a:xfrm>
          <a:prstGeom prst="rect">
            <a:avLst/>
          </a:prstGeom>
        </p:spPr>
      </p:pic>
    </p:spTree>
    <p:extLst>
      <p:ext uri="{BB962C8B-B14F-4D97-AF65-F5344CB8AC3E}">
        <p14:creationId xmlns:p14="http://schemas.microsoft.com/office/powerpoint/2010/main" xmlns="" val="12376410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58045"/>
            <a:ext cx="9784080" cy="939235"/>
          </a:xfrm>
        </p:spPr>
        <p:txBody>
          <a:bodyPr>
            <a:normAutofit fontScale="90000"/>
          </a:bodyPr>
          <a:lstStyle/>
          <a:p>
            <a:pPr algn="l"/>
            <a:r>
              <a:rPr lang="en-IN" dirty="0" smtClean="0"/>
              <a:t>Fourth </a:t>
            </a:r>
            <a:r>
              <a:rPr lang="en-IN" dirty="0" smtClean="0"/>
              <a:t>Generation(1971-PRESENT</a:t>
            </a:r>
            <a:r>
              <a:rPr lang="en-IN" dirty="0" smtClean="0"/>
              <a:t>)</a:t>
            </a:r>
            <a:endParaRPr lang="en-IN" dirty="0"/>
          </a:p>
        </p:txBody>
      </p:sp>
      <p:sp>
        <p:nvSpPr>
          <p:cNvPr id="3" name="Subtitle 2"/>
          <p:cNvSpPr>
            <a:spLocks noGrp="1"/>
          </p:cNvSpPr>
          <p:nvPr>
            <p:ph type="subTitle" idx="1"/>
          </p:nvPr>
        </p:nvSpPr>
        <p:spPr>
          <a:xfrm>
            <a:off x="0" y="1068251"/>
            <a:ext cx="9144000" cy="3327400"/>
          </a:xfrm>
        </p:spPr>
        <p:txBody>
          <a:bodyPr>
            <a:normAutofit fontScale="92500"/>
          </a:bodyPr>
          <a:lstStyle/>
          <a:p>
            <a:r>
              <a:rPr lang="en-US" dirty="0"/>
              <a:t>The microprocessor ushered in the fourth generation of computers, as thousands of integrated circuits were built onto a single silicon chip. The technology in the first generation that filled an entire room could now fit in the palm of the hand. The Intel 4004 chip, developed in 1971, integrated all the components of the computer, from the central processing unit and memory to input/output controls, on a single chip.</a:t>
            </a:r>
          </a:p>
          <a:p>
            <a:r>
              <a:rPr lang="en-US" dirty="0"/>
              <a:t>In 1981, IBM introduced its first personal computer for the home user, and in 1984 Apple introduced the Macintosh. Microprocessors also moved out of the realm of desktop computers and into many areas of life as more and more everyday products began to use the microprocessor chip.</a:t>
            </a:r>
          </a:p>
          <a:p>
            <a:endParaRPr lang="en-US" dirty="0"/>
          </a:p>
          <a:p>
            <a:endParaRPr lang="en-IN" dirty="0"/>
          </a:p>
        </p:txBody>
      </p:sp>
      <p:pic>
        <p:nvPicPr>
          <p:cNvPr id="4" name="Picture 3"/>
          <p:cNvPicPr>
            <a:picLocks noChangeAspect="1"/>
          </p:cNvPicPr>
          <p:nvPr/>
        </p:nvPicPr>
        <p:blipFill>
          <a:blip r:embed="rId2"/>
          <a:stretch>
            <a:fillRect/>
          </a:stretch>
        </p:blipFill>
        <p:spPr>
          <a:xfrm>
            <a:off x="801334" y="5029729"/>
            <a:ext cx="3194933" cy="1743075"/>
          </a:xfrm>
          <a:prstGeom prst="rect">
            <a:avLst/>
          </a:prstGeom>
        </p:spPr>
      </p:pic>
      <p:pic>
        <p:nvPicPr>
          <p:cNvPr id="5" name="Picture 4"/>
          <p:cNvPicPr>
            <a:picLocks noChangeAspect="1"/>
          </p:cNvPicPr>
          <p:nvPr/>
        </p:nvPicPr>
        <p:blipFill>
          <a:blip r:embed="rId3"/>
          <a:stretch>
            <a:fillRect/>
          </a:stretch>
        </p:blipFill>
        <p:spPr>
          <a:xfrm>
            <a:off x="9223022" y="963930"/>
            <a:ext cx="2968978" cy="1962150"/>
          </a:xfrm>
          <a:prstGeom prst="rect">
            <a:avLst/>
          </a:prstGeom>
        </p:spPr>
      </p:pic>
      <p:pic>
        <p:nvPicPr>
          <p:cNvPr id="6" name="Picture 5"/>
          <p:cNvPicPr>
            <a:picLocks noChangeAspect="1"/>
          </p:cNvPicPr>
          <p:nvPr/>
        </p:nvPicPr>
        <p:blipFill>
          <a:blip r:embed="rId4"/>
          <a:stretch>
            <a:fillRect/>
          </a:stretch>
        </p:blipFill>
        <p:spPr>
          <a:xfrm>
            <a:off x="8444089" y="5295900"/>
            <a:ext cx="3747911" cy="1562100"/>
          </a:xfrm>
          <a:prstGeom prst="rect">
            <a:avLst/>
          </a:prstGeom>
        </p:spPr>
      </p:pic>
    </p:spTree>
    <p:extLst>
      <p:ext uri="{BB962C8B-B14F-4D97-AF65-F5344CB8AC3E}">
        <p14:creationId xmlns:p14="http://schemas.microsoft.com/office/powerpoint/2010/main" xmlns="" val="2737132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83733" y="428977"/>
            <a:ext cx="9144000" cy="1298222"/>
          </a:xfrm>
        </p:spPr>
        <p:txBody>
          <a:bodyPr>
            <a:normAutofit fontScale="90000"/>
          </a:bodyPr>
          <a:lstStyle/>
          <a:p>
            <a:r>
              <a:rPr lang="en-IN" dirty="0" smtClean="0"/>
              <a:t>Fifth Generation(PRESENT and BEYOND)</a:t>
            </a:r>
            <a:endParaRPr lang="en-IN" dirty="0"/>
          </a:p>
        </p:txBody>
      </p:sp>
      <p:sp>
        <p:nvSpPr>
          <p:cNvPr id="3" name="Subtitle 2"/>
          <p:cNvSpPr>
            <a:spLocks noGrp="1"/>
          </p:cNvSpPr>
          <p:nvPr>
            <p:ph type="subTitle" idx="1"/>
          </p:nvPr>
        </p:nvSpPr>
        <p:spPr>
          <a:xfrm>
            <a:off x="0" y="1828316"/>
            <a:ext cx="9144000" cy="3259667"/>
          </a:xfrm>
        </p:spPr>
        <p:txBody>
          <a:bodyPr>
            <a:normAutofit lnSpcReduction="10000"/>
          </a:bodyPr>
          <a:lstStyle/>
          <a:p>
            <a:r>
              <a:rPr lang="en-US" dirty="0"/>
              <a:t>Fifth-generation computer technology, based on artificial intelligence, is still in development, though there are some applications, such as voice recognition, that are being used today. The use of parallel </a:t>
            </a:r>
            <a:r>
              <a:rPr lang="en-US" dirty="0" smtClean="0"/>
              <a:t>processing</a:t>
            </a:r>
            <a:r>
              <a:rPr lang="en-US" dirty="0"/>
              <a:t> and superconductors is helping to make artificial intelligence a reality. This is also so far the prime generation for packing a large amount of storage into a compact and portable device.</a:t>
            </a:r>
          </a:p>
          <a:p>
            <a:r>
              <a:rPr lang="en-US" dirty="0"/>
              <a:t>Quantum </a:t>
            </a:r>
            <a:r>
              <a:rPr lang="en-US" dirty="0" smtClean="0"/>
              <a:t>computation</a:t>
            </a:r>
            <a:r>
              <a:rPr lang="en-US" dirty="0"/>
              <a:t> </a:t>
            </a:r>
            <a:r>
              <a:rPr lang="en-US" dirty="0" smtClean="0"/>
              <a:t>and </a:t>
            </a:r>
            <a:r>
              <a:rPr lang="en-US" dirty="0"/>
              <a:t>molecular and nanotechnology will radically change the face of computers in years to come. The goal of fifth-generation computing is to develop devices that will respond to natural language input and are capable of learning and self-organization.</a:t>
            </a:r>
          </a:p>
          <a:p>
            <a:endParaRPr lang="en-IN" dirty="0"/>
          </a:p>
        </p:txBody>
      </p:sp>
      <p:pic>
        <p:nvPicPr>
          <p:cNvPr id="4" name="Picture 3"/>
          <p:cNvPicPr>
            <a:picLocks noChangeAspect="1"/>
          </p:cNvPicPr>
          <p:nvPr/>
        </p:nvPicPr>
        <p:blipFill>
          <a:blip r:embed="rId2"/>
          <a:stretch>
            <a:fillRect/>
          </a:stretch>
        </p:blipFill>
        <p:spPr>
          <a:xfrm>
            <a:off x="3927962" y="5377391"/>
            <a:ext cx="2889075" cy="1480609"/>
          </a:xfrm>
          <a:prstGeom prst="rect">
            <a:avLst/>
          </a:prstGeom>
        </p:spPr>
      </p:pic>
      <p:pic>
        <p:nvPicPr>
          <p:cNvPr id="5" name="Picture 4"/>
          <p:cNvPicPr>
            <a:picLocks noChangeAspect="1"/>
          </p:cNvPicPr>
          <p:nvPr/>
        </p:nvPicPr>
        <p:blipFill>
          <a:blip r:embed="rId3"/>
          <a:stretch>
            <a:fillRect/>
          </a:stretch>
        </p:blipFill>
        <p:spPr>
          <a:xfrm>
            <a:off x="9871710" y="1739617"/>
            <a:ext cx="1771650" cy="2009423"/>
          </a:xfrm>
          <a:prstGeom prst="rect">
            <a:avLst/>
          </a:prstGeom>
        </p:spPr>
      </p:pic>
      <p:pic>
        <p:nvPicPr>
          <p:cNvPr id="6" name="Picture 5"/>
          <p:cNvPicPr>
            <a:picLocks noChangeAspect="1"/>
          </p:cNvPicPr>
          <p:nvPr/>
        </p:nvPicPr>
        <p:blipFill>
          <a:blip r:embed="rId4"/>
          <a:stretch>
            <a:fillRect/>
          </a:stretch>
        </p:blipFill>
        <p:spPr>
          <a:xfrm>
            <a:off x="9617186" y="5376334"/>
            <a:ext cx="2400300" cy="1481666"/>
          </a:xfrm>
          <a:prstGeom prst="rect">
            <a:avLst/>
          </a:prstGeom>
        </p:spPr>
      </p:pic>
    </p:spTree>
    <p:extLst>
      <p:ext uri="{BB962C8B-B14F-4D97-AF65-F5344CB8AC3E}">
        <p14:creationId xmlns:p14="http://schemas.microsoft.com/office/powerpoint/2010/main" xmlns="" val="13864695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xmlns="" val="26072655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TotalTime>
  <Words>143</Words>
  <Application>Microsoft Office PowerPoint</Application>
  <PresentationFormat>Custom</PresentationFormat>
  <Paragraphs>29</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COMPUTER FUNDAMENTALS</vt:lpstr>
      <vt:lpstr>Generations Of Computer</vt:lpstr>
      <vt:lpstr>First Generation(1940-1956)</vt:lpstr>
      <vt:lpstr>Slide 4</vt:lpstr>
      <vt:lpstr>Second Generation(1956-1963)</vt:lpstr>
      <vt:lpstr>Slide 6</vt:lpstr>
      <vt:lpstr>Third Generation(1964-1971)</vt:lpstr>
      <vt:lpstr>Fourth Generation(1971-PRESENT)</vt:lpstr>
      <vt:lpstr>Fifth Generation(PRESENT and BEYOND)</vt:lpstr>
      <vt:lpstr>Slide 10</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Generations Of Computer</dc:title>
  <dc:creator>Hewlett-Packard Company</dc:creator>
  <cp:lastModifiedBy>Os</cp:lastModifiedBy>
  <cp:revision>5</cp:revision>
  <dcterms:created xsi:type="dcterms:W3CDTF">2022-07-21T06:15:41Z</dcterms:created>
  <dcterms:modified xsi:type="dcterms:W3CDTF">2022-07-25T06:47:39Z</dcterms:modified>
</cp:coreProperties>
</file>